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8" r:id="rId4"/>
    <p:sldId id="267" r:id="rId5"/>
    <p:sldId id="266" r:id="rId6"/>
    <p:sldId id="270" r:id="rId7"/>
    <p:sldId id="271" r:id="rId8"/>
    <p:sldId id="257" r:id="rId9"/>
    <p:sldId id="258" r:id="rId10"/>
    <p:sldId id="262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719C"/>
    <a:srgbClr val="31859C"/>
    <a:srgbClr val="00AE88"/>
    <a:srgbClr val="F9F9F9"/>
    <a:srgbClr val="FFF4D5"/>
    <a:srgbClr val="71E0F3"/>
    <a:srgbClr val="2BDDE8"/>
    <a:srgbClr val="FDFDFD"/>
    <a:srgbClr val="0076A0"/>
    <a:srgbClr val="0F9B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500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C8E3-F035-4E49-B2C4-D46B6B146027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72129-5047-4AF3-9961-25307192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63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C8E3-F035-4E49-B2C4-D46B6B146027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72129-5047-4AF3-9961-25307192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720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C8E3-F035-4E49-B2C4-D46B6B146027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72129-5047-4AF3-9961-25307192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164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C8E3-F035-4E49-B2C4-D46B6B146027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72129-5047-4AF3-9961-25307192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621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C8E3-F035-4E49-B2C4-D46B6B146027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72129-5047-4AF3-9961-25307192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485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C8E3-F035-4E49-B2C4-D46B6B146027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72129-5047-4AF3-9961-25307192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07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C8E3-F035-4E49-B2C4-D46B6B146027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72129-5047-4AF3-9961-25307192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397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C8E3-F035-4E49-B2C4-D46B6B146027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72129-5047-4AF3-9961-25307192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36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C8E3-F035-4E49-B2C4-D46B6B146027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72129-5047-4AF3-9961-25307192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80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C8E3-F035-4E49-B2C4-D46B6B146027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72129-5047-4AF3-9961-25307192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983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2C8E3-F035-4E49-B2C4-D46B6B146027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72129-5047-4AF3-9961-25307192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621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2C8E3-F035-4E49-B2C4-D46B6B146027}" type="datetimeFigureOut">
              <a:rPr lang="ru-RU" smtClean="0"/>
              <a:t>28.08.2020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72129-5047-4AF3-9961-253071922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748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microsoft.com/office/2007/relationships/hdphoto" Target="../media/hdphoto2.wdp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2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s://yadi.sk/d/kbX9Wtefc2blfg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gosreestr.r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4.png"/><Relationship Id="rId18" Type="http://schemas.openxmlformats.org/officeDocument/2006/relationships/image" Target="../media/image37.jpe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microsoft.com/office/2007/relationships/hdphoto" Target="../media/hdphoto9.wdp"/><Relationship Id="rId17" Type="http://schemas.openxmlformats.org/officeDocument/2006/relationships/image" Target="../media/image36.png"/><Relationship Id="rId2" Type="http://schemas.openxmlformats.org/officeDocument/2006/relationships/image" Target="../media/image9.jpg"/><Relationship Id="rId16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10" Type="http://schemas.microsoft.com/office/2007/relationships/hdphoto" Target="../media/hdphoto8.wdp"/><Relationship Id="rId19" Type="http://schemas.openxmlformats.org/officeDocument/2006/relationships/image" Target="../media/image38.jpg"/><Relationship Id="rId4" Type="http://schemas.openxmlformats.org/officeDocument/2006/relationships/image" Target="../media/image10.png"/><Relationship Id="rId9" Type="http://schemas.openxmlformats.org/officeDocument/2006/relationships/image" Target="../media/image32.png"/><Relationship Id="rId1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4434310" y="1333720"/>
            <a:ext cx="7757690" cy="4846937"/>
          </a:xfrm>
          <a:prstGeom prst="rect">
            <a:avLst/>
          </a:prstGeom>
          <a:solidFill>
            <a:srgbClr val="0F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89100" y="1333722"/>
            <a:ext cx="2747166" cy="4846936"/>
          </a:xfrm>
          <a:prstGeom prst="rect">
            <a:avLst/>
          </a:prstGeom>
          <a:solidFill>
            <a:srgbClr val="0F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168095" y="1333721"/>
            <a:ext cx="287474" cy="4846936"/>
          </a:xfrm>
          <a:prstGeom prst="rect">
            <a:avLst/>
          </a:prstGeom>
          <a:solidFill>
            <a:srgbClr val="0F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57041" y="1333721"/>
            <a:ext cx="106521" cy="4846936"/>
          </a:xfrm>
          <a:prstGeom prst="rect">
            <a:avLst/>
          </a:prstGeom>
          <a:solidFill>
            <a:srgbClr val="0F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81532" y="1333721"/>
            <a:ext cx="225695" cy="4846936"/>
          </a:xfrm>
          <a:prstGeom prst="rect">
            <a:avLst/>
          </a:prstGeom>
          <a:solidFill>
            <a:srgbClr val="0F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8312" y="1333721"/>
            <a:ext cx="45719" cy="4846936"/>
          </a:xfrm>
          <a:prstGeom prst="rect">
            <a:avLst/>
          </a:prstGeom>
          <a:solidFill>
            <a:srgbClr val="0F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176908" y="1188644"/>
            <a:ext cx="1973622" cy="5350091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s12.stc.all.kpcdn.net/share/i/12/11103833/inx960x6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" r="56"/>
          <a:stretch/>
        </p:blipFill>
        <p:spPr bwMode="auto">
          <a:xfrm>
            <a:off x="-24939" y="1751883"/>
            <a:ext cx="3108325" cy="223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64.userapi.com/c637522/v637522199/56346/ez2Uy4BLzF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2" t="11696" r="23221" b="4488"/>
          <a:stretch/>
        </p:blipFill>
        <p:spPr bwMode="auto">
          <a:xfrm>
            <a:off x="2596667" y="3963708"/>
            <a:ext cx="2498429" cy="196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bs.twimg.com/media/Di3AN_pW4AA9pbd.jpg:lar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" t="-1" r="4154" b="481"/>
          <a:stretch/>
        </p:blipFill>
        <p:spPr bwMode="auto">
          <a:xfrm>
            <a:off x="-27732" y="3976226"/>
            <a:ext cx="2736386" cy="196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1229" y="1488663"/>
            <a:ext cx="3902825" cy="279406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18406" y="1"/>
            <a:ext cx="2151873" cy="11129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683445" y="3654568"/>
            <a:ext cx="109787" cy="122723"/>
          </a:xfrm>
          <a:prstGeom prst="ellipse">
            <a:avLst/>
          </a:prstGeom>
          <a:solidFill>
            <a:srgbClr val="0F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379712" y="3423243"/>
            <a:ext cx="931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A65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ТОМСК</a:t>
            </a:r>
            <a:endParaRPr lang="ru-RU" sz="1200" b="1" dirty="0">
              <a:solidFill>
                <a:srgbClr val="0A65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41536" y="1751731"/>
            <a:ext cx="658081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Реализация предметной области «Технология»: </a:t>
            </a:r>
            <a:r>
              <a:rPr lang="ru-RU" sz="38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опыт Томской области </a:t>
            </a:r>
            <a:endParaRPr lang="ru-RU" sz="38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95349" y="4809908"/>
            <a:ext cx="67504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Филиппова Надежда Алексеевна,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заведующий </a:t>
            </a: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кафедрой непрерывного повышения профессионального мастерства и методического сопровождения </a:t>
            </a:r>
            <a:r>
              <a:rPr lang="ru-RU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педагогов ТОИПКРО</a:t>
            </a:r>
            <a:endParaRPr lang="ru-RU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5181600" y="4533760"/>
            <a:ext cx="684075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" t="1548" r="78602" b="79876"/>
          <a:stretch/>
        </p:blipFill>
        <p:spPr>
          <a:xfrm>
            <a:off x="2676178" y="145323"/>
            <a:ext cx="1246463" cy="86502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82" y="132883"/>
            <a:ext cx="987934" cy="98793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" t="19525" r="80185" b="70887"/>
          <a:stretch/>
        </p:blipFill>
        <p:spPr>
          <a:xfrm>
            <a:off x="3881851" y="330718"/>
            <a:ext cx="1603187" cy="644925"/>
          </a:xfrm>
          <a:prstGeom prst="rect">
            <a:avLst/>
          </a:prstGeom>
        </p:spPr>
      </p:pic>
      <p:pic>
        <p:nvPicPr>
          <p:cNvPr id="26" name="Picture 6" descr="http://artshkola7.ucoz.ru/graffiti/glavnaja/obrazovanie_logo_cvet_na_bel_lev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0" y="61418"/>
            <a:ext cx="1417163" cy="117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78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4434310" y="1333720"/>
            <a:ext cx="7757690" cy="4846937"/>
          </a:xfrm>
          <a:prstGeom prst="rect">
            <a:avLst/>
          </a:prstGeom>
          <a:solidFill>
            <a:srgbClr val="0F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89100" y="1333722"/>
            <a:ext cx="2747166" cy="4846936"/>
          </a:xfrm>
          <a:prstGeom prst="rect">
            <a:avLst/>
          </a:prstGeom>
          <a:solidFill>
            <a:srgbClr val="0F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168095" y="1333721"/>
            <a:ext cx="287474" cy="4846936"/>
          </a:xfrm>
          <a:prstGeom prst="rect">
            <a:avLst/>
          </a:prstGeom>
          <a:solidFill>
            <a:srgbClr val="0F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57041" y="1333721"/>
            <a:ext cx="106521" cy="4846936"/>
          </a:xfrm>
          <a:prstGeom prst="rect">
            <a:avLst/>
          </a:prstGeom>
          <a:solidFill>
            <a:srgbClr val="0F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81532" y="1333721"/>
            <a:ext cx="225695" cy="4846936"/>
          </a:xfrm>
          <a:prstGeom prst="rect">
            <a:avLst/>
          </a:prstGeom>
          <a:solidFill>
            <a:srgbClr val="0F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8312" y="1333721"/>
            <a:ext cx="45719" cy="4846936"/>
          </a:xfrm>
          <a:prstGeom prst="rect">
            <a:avLst/>
          </a:prstGeom>
          <a:solidFill>
            <a:srgbClr val="0F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176908" y="1188644"/>
            <a:ext cx="1973622" cy="5350091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s12.stc.all.kpcdn.net/share/i/12/11103833/inx960x6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" r="56"/>
          <a:stretch/>
        </p:blipFill>
        <p:spPr bwMode="auto">
          <a:xfrm>
            <a:off x="-24939" y="1751883"/>
            <a:ext cx="3108325" cy="223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64.userapi.com/c637522/v637522199/56346/ez2Uy4BLzF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2" t="11696" r="23221" b="4488"/>
          <a:stretch/>
        </p:blipFill>
        <p:spPr bwMode="auto">
          <a:xfrm>
            <a:off x="2596667" y="3963708"/>
            <a:ext cx="2498429" cy="196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bs.twimg.com/media/Di3AN_pW4AA9pbd.jpg:lar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" t="-1" r="4154" b="481"/>
          <a:stretch/>
        </p:blipFill>
        <p:spPr bwMode="auto">
          <a:xfrm>
            <a:off x="-27732" y="3976226"/>
            <a:ext cx="2736386" cy="196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1229" y="1488663"/>
            <a:ext cx="3902825" cy="279406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18406" y="1"/>
            <a:ext cx="2151873" cy="11129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" t="1548" r="78602" b="79876"/>
          <a:stretch/>
        </p:blipFill>
        <p:spPr>
          <a:xfrm>
            <a:off x="2676178" y="145323"/>
            <a:ext cx="1246463" cy="8650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82" y="132883"/>
            <a:ext cx="987934" cy="9879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" t="19525" r="80185" b="70887"/>
          <a:stretch/>
        </p:blipFill>
        <p:spPr>
          <a:xfrm>
            <a:off x="3881851" y="330718"/>
            <a:ext cx="1603187" cy="644925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4683445" y="3654568"/>
            <a:ext cx="109787" cy="122723"/>
          </a:xfrm>
          <a:prstGeom prst="ellipse">
            <a:avLst/>
          </a:prstGeom>
          <a:solidFill>
            <a:srgbClr val="0F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379712" y="3423243"/>
            <a:ext cx="931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A65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ТОМСК</a:t>
            </a:r>
            <a:endParaRPr lang="ru-RU" sz="1200" b="1" dirty="0">
              <a:solidFill>
                <a:srgbClr val="0A65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41536" y="1751731"/>
            <a:ext cx="658081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Реализация предметной области «Технология»: </a:t>
            </a:r>
            <a:r>
              <a:rPr lang="ru-RU" sz="38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опыт Томской области </a:t>
            </a:r>
            <a:endParaRPr lang="ru-RU" sz="38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68316" y="4602547"/>
            <a:ext cx="67504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Филиппова Надежда Алексеевна, </a:t>
            </a:r>
          </a:p>
          <a:p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заведующий кафедрой непрерывного повышения профессионального мастерства и методического сопровождения педагогов ТОИПКРО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5181600" y="4533760"/>
            <a:ext cx="684075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4999881" y="568482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 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 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+7 (3822) 90-20-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  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nadi.filippowa@yandex.ru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4" name="Picture 6" descr="http://artshkola7.ucoz.ru/graffiti/glavnaja/obrazovanie_logo_cvet_na_bel_lev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0" y="61418"/>
            <a:ext cx="1417163" cy="117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16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4125" t="15875" r="14036" b="79284"/>
          <a:stretch/>
        </p:blipFill>
        <p:spPr>
          <a:xfrm>
            <a:off x="312435" y="648260"/>
            <a:ext cx="10953615" cy="69811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0069" y="212376"/>
            <a:ext cx="11178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1859C"/>
                </a:solidFill>
              </a:rPr>
              <a:t>МИР СТОИТ НА ПОРОГЕ ШЕСТОГО ТЕХНОЛОГИЧЕСКОГО УКЛАДА</a:t>
            </a:r>
            <a:endParaRPr lang="ru-RU" sz="2800" b="1" dirty="0">
              <a:solidFill>
                <a:srgbClr val="31859C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"/>
          <a:stretch/>
        </p:blipFill>
        <p:spPr bwMode="auto">
          <a:xfrm>
            <a:off x="288050" y="1233035"/>
            <a:ext cx="9039593" cy="5265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6" descr="https://www.baer-automation.de/files/images/robotertechnik/6-Achsroboter/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27643" y="1095978"/>
            <a:ext cx="2781838" cy="1987597"/>
          </a:xfrm>
          <a:prstGeom prst="rect">
            <a:avLst/>
          </a:prstGeom>
          <a:noFill/>
        </p:spPr>
      </p:pic>
      <p:pic>
        <p:nvPicPr>
          <p:cNvPr id="17" name="Picture 20" descr="https://avatars.mds.yandex.net/get-pdb/1220848/21074424-8e4e-4115-a5a8-0363870fc1d0/s12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52028" y="5055626"/>
            <a:ext cx="2757453" cy="1766752"/>
          </a:xfrm>
          <a:prstGeom prst="rect">
            <a:avLst/>
          </a:prstGeom>
          <a:noFill/>
        </p:spPr>
      </p:pic>
      <p:pic>
        <p:nvPicPr>
          <p:cNvPr id="18" name="Picture 6" descr="https://mephi.ru/upload/medialibrary/2a6/DSC_7581.jpg"/>
          <p:cNvPicPr>
            <a:picLocks noChangeAspect="1" noChangeArrowheads="1"/>
          </p:cNvPicPr>
          <p:nvPr/>
        </p:nvPicPr>
        <p:blipFill>
          <a:blip r:embed="rId7" cstate="print"/>
          <a:srcRect r="17742"/>
          <a:stretch>
            <a:fillRect/>
          </a:stretch>
        </p:blipFill>
        <p:spPr bwMode="auto">
          <a:xfrm>
            <a:off x="9339148" y="2903522"/>
            <a:ext cx="2770333" cy="2139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127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4125" t="15875" r="14036" b="79284"/>
          <a:stretch/>
        </p:blipFill>
        <p:spPr>
          <a:xfrm>
            <a:off x="340579" y="793542"/>
            <a:ext cx="10953615" cy="698113"/>
          </a:xfrm>
          <a:prstGeom prst="rect">
            <a:avLst/>
          </a:prstGeom>
        </p:spPr>
      </p:pic>
      <p:sp>
        <p:nvSpPr>
          <p:cNvPr id="10" name="CustomShape 2"/>
          <p:cNvSpPr/>
          <p:nvPr/>
        </p:nvSpPr>
        <p:spPr>
          <a:xfrm>
            <a:off x="340579" y="242385"/>
            <a:ext cx="11433823" cy="88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pc="-1" dirty="0" smtClean="0">
                <a:solidFill>
                  <a:srgbClr val="31859C"/>
                </a:solidFill>
                <a:uFill>
                  <a:solidFill>
                    <a:srgbClr val="FFFFFF"/>
                  </a:solidFill>
                </a:uFill>
                <a:ea typeface="Verdana"/>
              </a:rPr>
              <a:t>ОБНОВЛЕНИЕ СОДЕРЖАНИЯ </a:t>
            </a:r>
            <a:r>
              <a:rPr lang="ru-RU" sz="2800" b="1" strike="noStrike" spc="-1" dirty="0" smtClean="0">
                <a:solidFill>
                  <a:srgbClr val="31859C"/>
                </a:solidFill>
                <a:uFill>
                  <a:solidFill>
                    <a:srgbClr val="FFFFFF"/>
                  </a:solidFill>
                </a:uFill>
                <a:ea typeface="Verdana"/>
              </a:rPr>
              <a:t>ПРЕДМЕТНОЙ ОБЛАСТИ «ТЕХНОЛОГИЯ»</a:t>
            </a:r>
            <a:endParaRPr lang="ru-RU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4" name="Picture 2" descr="http://history.syktnet.ru/07/img_daty/1961_0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9"/>
          <a:stretch/>
        </p:blipFill>
        <p:spPr bwMode="auto">
          <a:xfrm>
            <a:off x="412123" y="2417650"/>
            <a:ext cx="5807567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vogazeta.ru/uploads/full_size_1530527096-6c304290d5516b2c48bc270c520099cb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05" t="3241" r="4957"/>
          <a:stretch/>
        </p:blipFill>
        <p:spPr bwMode="auto">
          <a:xfrm>
            <a:off x="6340698" y="2417650"/>
            <a:ext cx="5529584" cy="399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4698" y="1282167"/>
            <a:ext cx="1162558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ПЕРЕХОД ОТ ОБУЧЕНИЯ ДЕТЕЙ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РЕМЕСЛЕННОМУ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ДОМАШНЕМУ, БЫТОВОМУ ТРУДУ ПРОШЛЫХ ВЕКОВ 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К ИЗУЧЕНИЮ МИРА НОВЫХ ТЕХНОЛОГИЙ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XXI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ВЕКА</a:t>
            </a:r>
          </a:p>
        </p:txBody>
      </p:sp>
    </p:spTree>
    <p:extLst>
      <p:ext uri="{BB962C8B-B14F-4D97-AF65-F5344CB8AC3E}">
        <p14:creationId xmlns:p14="http://schemas.microsoft.com/office/powerpoint/2010/main" val="303349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4125" t="15875" r="14036" b="79284"/>
          <a:stretch/>
        </p:blipFill>
        <p:spPr>
          <a:xfrm>
            <a:off x="88208" y="898654"/>
            <a:ext cx="10953615" cy="6981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756" y="171825"/>
            <a:ext cx="11603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31859C"/>
                </a:solidFill>
              </a:rPr>
              <a:t>НАУЧНО-ТЕХНИЧЕСКИЙ УРОВЕНЬ ШКОЛЬНОГО ТЕХНОЛОГИЧЕСКОГО ОБРАЗОВАНИЯ СООТВЕТСТВУЕТ УРОВНЮ ВТОРОГО И ТРЕТЬЕГО ТЕХНОЛОГИЧЕСКОГО УКЛАДА (1830-1930 гг.)</a:t>
            </a:r>
          </a:p>
        </p:txBody>
      </p:sp>
      <p:pic>
        <p:nvPicPr>
          <p:cNvPr id="5" name="Picture 6" descr="http://donschkool-gkou.ru/foto/org/clip_image002_0002.jpg"/>
          <p:cNvPicPr>
            <a:picLocks noChangeAspect="1" noChangeArrowheads="1"/>
          </p:cNvPicPr>
          <p:nvPr/>
        </p:nvPicPr>
        <p:blipFill rotWithShape="1">
          <a:blip r:embed="rId4" cstate="print"/>
          <a:srcRect r="2843"/>
          <a:stretch/>
        </p:blipFill>
        <p:spPr bwMode="auto">
          <a:xfrm>
            <a:off x="4723472" y="1412525"/>
            <a:ext cx="3567582" cy="2190828"/>
          </a:xfrm>
          <a:prstGeom prst="rect">
            <a:avLst/>
          </a:prstGeom>
          <a:noFill/>
        </p:spPr>
      </p:pic>
      <p:pic>
        <p:nvPicPr>
          <p:cNvPr id="6" name="Picture 8" descr="http://www.mogileviro.by/sites/default/files/data/materialy_otdelov/protection/2015/images/11may/photo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853" y="1408366"/>
            <a:ext cx="3642686" cy="2177091"/>
          </a:xfrm>
          <a:prstGeom prst="rect">
            <a:avLst/>
          </a:prstGeom>
          <a:noFill/>
        </p:spPr>
      </p:pic>
      <p:pic>
        <p:nvPicPr>
          <p:cNvPr id="7" name="Picture 10" descr="http://belive.ru/wp-content/uploads/2016/11/ogorod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853" y="3986596"/>
            <a:ext cx="3564497" cy="2230487"/>
          </a:xfrm>
          <a:prstGeom prst="rect">
            <a:avLst/>
          </a:prstGeom>
          <a:noFill/>
        </p:spPr>
      </p:pic>
      <p:pic>
        <p:nvPicPr>
          <p:cNvPr id="8" name="Picture 12" descr="http://zory-soch.3dn.ru/_ph/3/137231106.jpg"/>
          <p:cNvPicPr>
            <a:picLocks noChangeAspect="1" noChangeArrowheads="1"/>
          </p:cNvPicPr>
          <p:nvPr/>
        </p:nvPicPr>
        <p:blipFill>
          <a:blip r:embed="rId7" cstate="print"/>
          <a:srcRect t="11897" r="32579"/>
          <a:stretch>
            <a:fillRect/>
          </a:stretch>
        </p:blipFill>
        <p:spPr bwMode="auto">
          <a:xfrm>
            <a:off x="4759032" y="3986596"/>
            <a:ext cx="3532021" cy="223048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34037" y="3616347"/>
            <a:ext cx="3894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«РОБОТОТЕХНИКА И ЛАЗЕРНЫЕ» ТЕХНОЛОГИИ</a:t>
            </a:r>
            <a:endParaRPr lang="ru-RU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28354" y="3616613"/>
            <a:ext cx="4889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 «НАНОТЕХНОЛОГИИ И КОГНИТИВНЫЕ» ТЕХНОЛОГИИ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91310" y="6279555"/>
            <a:ext cx="4224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«БИОТЕХНОЛОГИИ И ГЕННАЯ ИНЖЕНЕРИЯ»</a:t>
            </a:r>
            <a:endParaRPr lang="ru-RU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59032" y="6179870"/>
            <a:ext cx="4931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«ТЕХНОЛОГИИ </a:t>
            </a:r>
            <a:r>
              <a:rPr lang="en-US" sz="1800" b="1" dirty="0" smtClean="0"/>
              <a:t>3D</a:t>
            </a:r>
            <a:r>
              <a:rPr lang="en-US" sz="1400" b="1" dirty="0" smtClean="0"/>
              <a:t> –</a:t>
            </a:r>
            <a:r>
              <a:rPr lang="ru-RU" sz="1400" b="1" dirty="0" smtClean="0"/>
              <a:t> МОДЕЛИРОВАНИЯ И ПРОТОТИПИРОВАНИЯ»</a:t>
            </a:r>
            <a:endParaRPr lang="ru-RU" sz="1400" b="1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058" y="1333028"/>
            <a:ext cx="2677805" cy="2211162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845" y="4324121"/>
            <a:ext cx="2341079" cy="2399287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401576" y="3585457"/>
            <a:ext cx="28432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 «ЦИФРОВЫЕ ИНФОРМАЦИОННЫЕ» ТЕХНОЛОГИИ</a:t>
            </a:r>
            <a:endParaRPr lang="ru-RU" sz="1400" b="1" dirty="0"/>
          </a:p>
        </p:txBody>
      </p:sp>
      <p:sp>
        <p:nvSpPr>
          <p:cNvPr id="17" name="Двойная стрелка вверх/вниз 16"/>
          <p:cNvSpPr/>
          <p:nvPr/>
        </p:nvSpPr>
        <p:spPr>
          <a:xfrm>
            <a:off x="8926059" y="3616347"/>
            <a:ext cx="288032" cy="67688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872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4125" t="15875" r="14036" b="79284"/>
          <a:stretch/>
        </p:blipFill>
        <p:spPr>
          <a:xfrm>
            <a:off x="217517" y="641815"/>
            <a:ext cx="10953615" cy="698113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28" y="2029559"/>
            <a:ext cx="11178862" cy="464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63028" y="1196154"/>
            <a:ext cx="113119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Концепция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…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представляет собой систему взглядов на основные проблемы, базовые принципы, цели, задачи и направления развития предметной области «Технология»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1185" y="200814"/>
            <a:ext cx="11178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1859C"/>
                </a:solidFill>
              </a:rPr>
              <a:t>КОНЦЕПЦИЯ ПРЕПОДАВАНИЯ ПРЕДМЕТНОЙ ОБЛАСТИ «ТЕХНОЛОГИЯ»</a:t>
            </a:r>
            <a:endParaRPr lang="ru-RU" sz="2800" b="1" dirty="0">
              <a:solidFill>
                <a:srgbClr val="3185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9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4125" t="15875" r="14036" b="79284"/>
          <a:stretch/>
        </p:blipFill>
        <p:spPr>
          <a:xfrm>
            <a:off x="385086" y="1086299"/>
            <a:ext cx="10953615" cy="6981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1324" y="113667"/>
            <a:ext cx="11178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31859C"/>
                </a:solidFill>
              </a:rPr>
              <a:t>РАСПОРЯЖЕНИЕ МИНИСТЕРСТВА ПРОСВЕЩЕНИЯ РОССИЙСКОЙ ФЕДЕРАЦИИ №P-109 ОТ 1 НОЯБРЯ 2019 ГОДА </a:t>
            </a:r>
            <a:endParaRPr lang="ru-RU" sz="3200" b="1" dirty="0">
              <a:solidFill>
                <a:srgbClr val="31859C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40"/>
          <a:stretch/>
        </p:blipFill>
        <p:spPr bwMode="auto">
          <a:xfrm>
            <a:off x="8023799" y="1496019"/>
            <a:ext cx="3786387" cy="5112934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086" y="1761184"/>
            <a:ext cx="7440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«Об утверждении методических рекомендаций для органов исполнительной власти субъектов Российской Федерации и общеобразовательных организаций по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реализации Концепции преподавания предметной области «Технология»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в образовательных организациях Российской Федерации, реализующих основные общеобразовательные программы»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670" y="6037621"/>
            <a:ext cx="588136" cy="57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551132" y="5560840"/>
            <a:ext cx="65533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hlinkClick r:id="rId7"/>
              </a:rPr>
              <a:t>https://</a:t>
            </a:r>
            <a:r>
              <a:rPr lang="ru-RU" sz="3200" dirty="0" smtClean="0">
                <a:hlinkClick r:id="rId7"/>
              </a:rPr>
              <a:t>yadi.sk/d/kbX9Wtefc2blfg</a:t>
            </a:r>
            <a:r>
              <a:rPr lang="ru-RU" sz="3200" dirty="0" smtClean="0"/>
              <a:t>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9548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4125" t="15875" r="14036" b="79284"/>
          <a:stretch/>
        </p:blipFill>
        <p:spPr>
          <a:xfrm>
            <a:off x="286257" y="647445"/>
            <a:ext cx="10953615" cy="6981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9151" y="1087671"/>
            <a:ext cx="116138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algn="just">
              <a:buClr>
                <a:srgbClr val="0F9BB2"/>
              </a:buClr>
              <a:buSzPct val="111000"/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Примерная основная образовательная программа основного общего образования в части предметной области «Технология» (в редакции протокола №1/20 от 04.02.2020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Федерального учебно-методического объединения по общему образованию)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https://fgosreestr.ru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80000" indent="-180000" algn="just">
              <a:buClr>
                <a:srgbClr val="0F9BB2"/>
              </a:buClr>
              <a:buSzPct val="111000"/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Методические рекомендации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руководителей и педагогических работников общеобразовательных организаций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 работе с обновлённой примерной основной образовательной программой по предметной области «Технологии»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утверждены Заместителем Министра просвещения Российской Федерации от 28.02.2020 №МР-26/02вн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027917"/>
              </p:ext>
            </p:extLst>
          </p:nvPr>
        </p:nvGraphicFramePr>
        <p:xfrm>
          <a:off x="334251" y="3008376"/>
          <a:ext cx="6267636" cy="238652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593538">
                  <a:extLst>
                    <a:ext uri="{9D8B030D-6E8A-4147-A177-3AD203B41FA5}">
                      <a16:colId xmlns:a16="http://schemas.microsoft.com/office/drawing/2014/main" val="2139395451"/>
                    </a:ext>
                  </a:extLst>
                </a:gridCol>
                <a:gridCol w="1889334">
                  <a:extLst>
                    <a:ext uri="{9D8B030D-6E8A-4147-A177-3AD203B41FA5}">
                      <a16:colId xmlns:a16="http://schemas.microsoft.com/office/drawing/2014/main" val="2733987574"/>
                    </a:ext>
                  </a:extLst>
                </a:gridCol>
                <a:gridCol w="382386">
                  <a:extLst>
                    <a:ext uri="{9D8B030D-6E8A-4147-A177-3AD203B41FA5}">
                      <a16:colId xmlns:a16="http://schemas.microsoft.com/office/drawing/2014/main" val="669948166"/>
                    </a:ext>
                  </a:extLst>
                </a:gridCol>
                <a:gridCol w="357447">
                  <a:extLst>
                    <a:ext uri="{9D8B030D-6E8A-4147-A177-3AD203B41FA5}">
                      <a16:colId xmlns:a16="http://schemas.microsoft.com/office/drawing/2014/main" val="1864209768"/>
                    </a:ext>
                  </a:extLst>
                </a:gridCol>
                <a:gridCol w="407323">
                  <a:extLst>
                    <a:ext uri="{9D8B030D-6E8A-4147-A177-3AD203B41FA5}">
                      <a16:colId xmlns:a16="http://schemas.microsoft.com/office/drawing/2014/main" val="3192824491"/>
                    </a:ext>
                  </a:extLst>
                </a:gridCol>
                <a:gridCol w="415637">
                  <a:extLst>
                    <a:ext uri="{9D8B030D-6E8A-4147-A177-3AD203B41FA5}">
                      <a16:colId xmlns:a16="http://schemas.microsoft.com/office/drawing/2014/main" val="2506746440"/>
                    </a:ext>
                  </a:extLst>
                </a:gridCol>
                <a:gridCol w="473825">
                  <a:extLst>
                    <a:ext uri="{9D8B030D-6E8A-4147-A177-3AD203B41FA5}">
                      <a16:colId xmlns:a16="http://schemas.microsoft.com/office/drawing/2014/main" val="4184153632"/>
                    </a:ext>
                  </a:extLst>
                </a:gridCol>
                <a:gridCol w="748146">
                  <a:extLst>
                    <a:ext uri="{9D8B030D-6E8A-4147-A177-3AD203B41FA5}">
                      <a16:colId xmlns:a16="http://schemas.microsoft.com/office/drawing/2014/main" val="3332200276"/>
                    </a:ext>
                  </a:extLst>
                </a:gridCol>
              </a:tblGrid>
              <a:tr h="26039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Предметные области</a:t>
                      </a:r>
                      <a:endParaRPr lang="ru-RU" sz="105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Учебные предметы</a:t>
                      </a:r>
                      <a:endParaRPr lang="ru-RU" sz="105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Классы</a:t>
                      </a:r>
                      <a:endParaRPr lang="ru-RU" sz="105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Количество часов в неделю</a:t>
                      </a:r>
                      <a:endParaRPr lang="ru-RU" sz="105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976271"/>
                  </a:ext>
                </a:extLst>
              </a:tr>
              <a:tr h="3335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V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VI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VII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VIII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IX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  <a:endParaRPr lang="ru-RU" sz="105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5257309"/>
                  </a:ext>
                </a:extLst>
              </a:tr>
              <a:tr h="392647">
                <a:tc gridSpan="2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БЫЛО:</a:t>
                      </a:r>
                      <a:r>
                        <a:rPr lang="ru-RU" sz="1800" i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Обязательная часть </a:t>
                      </a:r>
                      <a:endParaRPr lang="ru-RU" sz="110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100" i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122077"/>
                  </a:ext>
                </a:extLst>
              </a:tr>
              <a:tr h="28875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Технология</a:t>
                      </a:r>
                      <a:endParaRPr lang="ru-RU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Технология</a:t>
                      </a:r>
                      <a:endParaRPr lang="ru-RU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20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242455"/>
                  </a:ext>
                </a:extLst>
              </a:tr>
              <a:tr h="421106">
                <a:tc gridSpan="8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СТАЛО:</a:t>
                      </a:r>
                      <a:r>
                        <a:rPr lang="ru-RU" sz="1800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  <a:r>
                        <a:rPr lang="ru-RU" sz="1800" i="1" dirty="0" smtClean="0"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Обязательная часть </a:t>
                      </a: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129243"/>
                  </a:ext>
                </a:extLst>
              </a:tr>
              <a:tr h="36094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Технология</a:t>
                      </a:r>
                      <a:endParaRPr lang="ru-RU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Технология</a:t>
                      </a:r>
                      <a:endParaRPr lang="ru-RU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ru-RU" sz="20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20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2468" marR="52468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51718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34251" y="5609882"/>
            <a:ext cx="646337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Объемы образовательной программы в 8 и 9 классах могут быть увеличены за счет часов из </a:t>
            </a: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части, формируемой участниками образовательных отношений</a:t>
            </a:r>
            <a:endParaRPr lang="ru-RU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752824"/>
              </p:ext>
            </p:extLst>
          </p:nvPr>
        </p:nvGraphicFramePr>
        <p:xfrm>
          <a:off x="6749634" y="2846171"/>
          <a:ext cx="5199532" cy="3640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9368">
                  <a:extLst>
                    <a:ext uri="{9D8B030D-6E8A-4147-A177-3AD203B41FA5}">
                      <a16:colId xmlns:a16="http://schemas.microsoft.com/office/drawing/2014/main" val="3060761208"/>
                    </a:ext>
                  </a:extLst>
                </a:gridCol>
                <a:gridCol w="4430164">
                  <a:extLst>
                    <a:ext uri="{9D8B030D-6E8A-4147-A177-3AD203B41FA5}">
                      <a16:colId xmlns:a16="http://schemas.microsoft.com/office/drawing/2014/main" val="4142147595"/>
                    </a:ext>
                  </a:extLst>
                </a:gridCol>
              </a:tblGrid>
              <a:tr h="83994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 класс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30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ru-RU" sz="13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(компьютерная графика и черчение/ручной инструмент и обработка конструкционных и иных материалов (древесина или текстиль)/ робототехника и механика)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824234"/>
                  </a:ext>
                </a:extLst>
              </a:tr>
              <a:tr h="65134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400" b="1" baseline="0" dirty="0" smtClean="0">
                          <a:latin typeface="+mn-lt"/>
                          <a:cs typeface="Times New Roman" panose="02020603050405020304" pitchFamily="18" charset="0"/>
                        </a:rPr>
                        <a:t> класс</a:t>
                      </a:r>
                      <a:endParaRPr lang="ru-RU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b="0" dirty="0" smtClean="0"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300" b="0" dirty="0" smtClean="0">
                          <a:latin typeface="+mn-lt"/>
                          <a:cs typeface="Times New Roman" panose="02020603050405020304" pitchFamily="18" charset="0"/>
                        </a:rPr>
                        <a:t>D-</a:t>
                      </a:r>
                      <a:r>
                        <a:rPr lang="ru-RU" sz="1300" b="0" dirty="0" smtClean="0">
                          <a:latin typeface="+mn-lt"/>
                          <a:cs typeface="Times New Roman" panose="02020603050405020304" pitchFamily="18" charset="0"/>
                        </a:rPr>
                        <a:t>моделирование</a:t>
                      </a:r>
                      <a:r>
                        <a:rPr lang="ru-RU" sz="1300" b="0" baseline="0" dirty="0" smtClean="0">
                          <a:latin typeface="+mn-lt"/>
                          <a:cs typeface="Times New Roman" panose="02020603050405020304" pitchFamily="18" charset="0"/>
                        </a:rPr>
                        <a:t> базовое, макетирование и формообразование/обработка конструкционных материалов (металлы)/ робототехника и автоматизация</a:t>
                      </a:r>
                      <a:endParaRPr lang="ru-RU" sz="13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334472"/>
                  </a:ext>
                </a:extLst>
              </a:tr>
              <a:tr h="105139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  <a:cs typeface="Times New Roman" panose="02020603050405020304" pitchFamily="18" charset="0"/>
                        </a:rPr>
                        <a:t>7 класс</a:t>
                      </a:r>
                      <a:endParaRPr lang="ru-RU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b="0" dirty="0" smtClean="0">
                          <a:latin typeface="+mn-lt"/>
                          <a:cs typeface="Times New Roman" panose="02020603050405020304" pitchFamily="18" charset="0"/>
                        </a:rPr>
                        <a:t>3D-моделирование углубленное/ системы автоматизированного проектирования/  автоматизированные системы/ обработка конструкционных материалов искусственного происхождения</a:t>
                      </a:r>
                      <a:endParaRPr lang="ru-RU" sz="1300" b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433438"/>
                  </a:ext>
                </a:extLst>
              </a:tr>
              <a:tr h="72829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  <a:cs typeface="Times New Roman" panose="02020603050405020304" pitchFamily="18" charset="0"/>
                        </a:rPr>
                        <a:t>8 класс</a:t>
                      </a:r>
                      <a:endParaRPr lang="ru-RU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7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b="0" dirty="0" smtClean="0">
                          <a:latin typeface="+mn-lt"/>
                          <a:cs typeface="Times New Roman" panose="02020603050405020304" pitchFamily="18" charset="0"/>
                        </a:rPr>
                        <a:t>Робототехника и автоматизированные системы (электроника и электротехника), автоматизированные системы (</a:t>
                      </a:r>
                      <a:r>
                        <a:rPr lang="ru-RU" sz="1300" b="0" dirty="0" err="1" smtClean="0">
                          <a:latin typeface="+mn-lt"/>
                          <a:cs typeface="Times New Roman" panose="02020603050405020304" pitchFamily="18" charset="0"/>
                        </a:rPr>
                        <a:t>ИС+устройства</a:t>
                      </a:r>
                      <a:r>
                        <a:rPr lang="ru-RU" sz="1300" b="0" dirty="0" smtClean="0">
                          <a:latin typeface="+mn-lt"/>
                          <a:cs typeface="Times New Roman" panose="02020603050405020304" pitchFamily="18" charset="0"/>
                        </a:rPr>
                        <a:t>)/ технологии и производство</a:t>
                      </a:r>
                    </a:p>
                  </a:txBody>
                  <a:tcPr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326801"/>
                  </a:ext>
                </a:extLst>
              </a:tr>
              <a:tr h="26172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+mn-lt"/>
                          <a:cs typeface="Times New Roman" panose="02020603050405020304" pitchFamily="18" charset="0"/>
                        </a:rPr>
                        <a:t>9 класс</a:t>
                      </a:r>
                      <a:endParaRPr lang="ru-RU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b="0" dirty="0" smtClean="0">
                          <a:latin typeface="+mn-lt"/>
                          <a:cs typeface="Times New Roman" panose="02020603050405020304" pitchFamily="18" charset="0"/>
                        </a:rPr>
                        <a:t>Проектное управление, командный</a:t>
                      </a:r>
                      <a:r>
                        <a:rPr lang="ru-RU" sz="1300" b="0" baseline="0" dirty="0" smtClean="0">
                          <a:latin typeface="+mn-lt"/>
                          <a:cs typeface="Times New Roman" panose="02020603050405020304" pitchFamily="18" charset="0"/>
                        </a:rPr>
                        <a:t> проект</a:t>
                      </a:r>
                      <a:endParaRPr lang="ru-RU" sz="1300" b="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318618"/>
                  </a:ext>
                </a:extLst>
              </a:tr>
            </a:tbl>
          </a:graphicData>
        </a:graphic>
      </p:graphicFrame>
      <p:sp>
        <p:nvSpPr>
          <p:cNvPr id="8" name="CustomShape 2"/>
          <p:cNvSpPr/>
          <p:nvPr/>
        </p:nvSpPr>
        <p:spPr>
          <a:xfrm>
            <a:off x="379182" y="203901"/>
            <a:ext cx="11433823" cy="88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pc="-1" dirty="0" smtClean="0">
                <a:solidFill>
                  <a:srgbClr val="31859C"/>
                </a:solidFill>
                <a:uFill>
                  <a:solidFill>
                    <a:srgbClr val="FFFFFF"/>
                  </a:solidFill>
                </a:uFill>
                <a:ea typeface="Verdana"/>
              </a:rPr>
              <a:t>ОБНОВЛЕНИЕ СОДЕРЖАНИЯ </a:t>
            </a:r>
            <a:r>
              <a:rPr lang="ru-RU" sz="2800" b="1" strike="noStrike" spc="-1" dirty="0" smtClean="0">
                <a:solidFill>
                  <a:srgbClr val="31859C"/>
                </a:solidFill>
                <a:uFill>
                  <a:solidFill>
                    <a:srgbClr val="FFFFFF"/>
                  </a:solidFill>
                </a:uFill>
                <a:ea typeface="Verdana"/>
              </a:rPr>
              <a:t>ПРЕДМЕТНОЙ ОБЛАСТИ «ТЕХНОЛОГИЯ»</a:t>
            </a:r>
            <a:endParaRPr lang="ru-RU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6915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4125" t="15875" r="14036" b="79284"/>
          <a:stretch/>
        </p:blipFill>
        <p:spPr>
          <a:xfrm>
            <a:off x="88208" y="898654"/>
            <a:ext cx="10953615" cy="6981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9" t="18363" r="36330" b="10815"/>
          <a:stretch/>
        </p:blipFill>
        <p:spPr bwMode="auto">
          <a:xfrm>
            <a:off x="7516984" y="261211"/>
            <a:ext cx="4463488" cy="635559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86604" y="326878"/>
            <a:ext cx="7124130" cy="7212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  <a:defRPr sz="2800"/>
            </a:pPr>
            <a:r>
              <a:rPr lang="ru-RU" sz="2000" b="1" dirty="0" smtClean="0">
                <a:solidFill>
                  <a:srgbClr val="41719C"/>
                </a:solidFill>
                <a:latin typeface="+mn-lt"/>
                <a:cs typeface="Arial" pitchFamily="34" charset="0"/>
              </a:rPr>
              <a:t>РАСПОРЯЖЕНИЕ МИНИСТЕРСТВА ПРОСВЕЩЕНИЯ РОССИЙСКОЙ ФЕДЕРАЦИИ №P-19 ОТ 1 МАРТА 2019 ГОДА </a:t>
            </a:r>
            <a:endParaRPr lang="ru-RU" sz="2000" b="1" dirty="0">
              <a:solidFill>
                <a:srgbClr val="41719C"/>
              </a:solidFill>
              <a:latin typeface="+mn-lt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6604" y="1366835"/>
            <a:ext cx="712413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«Об утверждении перечня субъектов Российской Федерации, реализующих мероприятия по освоению предметной области «Технология» и других предметных областей, включая астрономию, химию, биологию, на базе организаций, имеющих высокооснащенные </a:t>
            </a:r>
            <a:r>
              <a:rPr lang="ru-RU" sz="1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ученико</a:t>
            </a:r>
            <a:r>
              <a:rPr lang="ru-RU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-места, в т. ч. Детских технопарков «Кванториум»</a:t>
            </a:r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899967" y="3408682"/>
            <a:ext cx="3665049" cy="3231654"/>
            <a:chOff x="3103195" y="2220547"/>
            <a:chExt cx="3665049" cy="3231654"/>
          </a:xfrm>
        </p:grpSpPr>
        <p:sp>
          <p:nvSpPr>
            <p:cNvPr id="7" name="TextBox 6"/>
            <p:cNvSpPr txBox="1"/>
            <p:nvPr/>
          </p:nvSpPr>
          <p:spPr>
            <a:xfrm>
              <a:off x="3103195" y="2220547"/>
              <a:ext cx="3665049" cy="3231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1. Амурская область</a:t>
              </a:r>
            </a:p>
            <a:p>
              <a:pPr algn="ctr"/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2. Астраханская область</a:t>
              </a:r>
            </a:p>
            <a:p>
              <a:pPr algn="ctr"/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3. Воронежская область</a:t>
              </a:r>
            </a:p>
            <a:p>
              <a:pPr algn="ctr"/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4. Калининградская область</a:t>
              </a:r>
            </a:p>
            <a:p>
              <a:pPr algn="ctr"/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5. Кемеровская область</a:t>
              </a:r>
            </a:p>
            <a:p>
              <a:pPr algn="ctr"/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6. г. Москва</a:t>
              </a:r>
            </a:p>
            <a:p>
              <a:pPr algn="ctr"/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7. Новгородская область</a:t>
              </a:r>
            </a:p>
            <a:p>
              <a:pPr algn="ctr"/>
              <a:endParaRPr lang="ru-RU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8. Томская область</a:t>
              </a:r>
            </a:p>
            <a:p>
              <a:pPr algn="ctr"/>
              <a:endParaRPr lang="ru-RU" sz="8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9. Тюменская область</a:t>
              </a:r>
            </a:p>
            <a:p>
              <a:pPr algn="ctr"/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10. Челябинская область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4" descr="https://thumb1.shutterstock.com/display_pic_with_logo/1081448/408098323/stock-vector-vector-hand-drawn-marker-elements-red-circles-408098323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40426" l="66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92"/>
            <a:stretch/>
          </p:blipFill>
          <p:spPr bwMode="auto">
            <a:xfrm>
              <a:off x="3209444" y="4146492"/>
              <a:ext cx="3476911" cy="837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Картинки по запросу галочка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500" y="4377478"/>
              <a:ext cx="335395" cy="348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9646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3"/>
          <a:srcRect l="11995" t="11552" r="12504" b="17927"/>
          <a:stretch/>
        </p:blipFill>
        <p:spPr>
          <a:xfrm>
            <a:off x="2083539" y="1562010"/>
            <a:ext cx="966885" cy="93600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4"/>
          <a:srcRect l="24125" t="15875" r="14036" b="81041"/>
          <a:stretch/>
        </p:blipFill>
        <p:spPr>
          <a:xfrm>
            <a:off x="1561399" y="946765"/>
            <a:ext cx="10302845" cy="444714"/>
          </a:xfrm>
          <a:prstGeom prst="rect">
            <a:avLst/>
          </a:prstGeom>
        </p:spPr>
      </p:pic>
      <p:sp>
        <p:nvSpPr>
          <p:cNvPr id="2" name="CustomShape 2"/>
          <p:cNvSpPr/>
          <p:nvPr/>
        </p:nvSpPr>
        <p:spPr>
          <a:xfrm>
            <a:off x="1903613" y="395141"/>
            <a:ext cx="9618415" cy="88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 smtClean="0">
                <a:solidFill>
                  <a:srgbClr val="31859C"/>
                </a:solidFill>
                <a:uFill>
                  <a:solidFill>
                    <a:srgbClr val="FFFFFF"/>
                  </a:solidFill>
                </a:uFill>
                <a:ea typeface="Verdana"/>
              </a:rPr>
              <a:t>РЕАЛИЗАЦИЯ ПРЕДМЕТНОЙ ОБЛАСТИ «ТЕХНОЛОГИЯ»</a:t>
            </a:r>
            <a:endParaRPr lang="ru-RU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45881" y="87878"/>
            <a:ext cx="1811561" cy="1292771"/>
            <a:chOff x="9787488" y="4868300"/>
            <a:chExt cx="2404509" cy="1775408"/>
          </a:xfrm>
        </p:grpSpPr>
        <p:pic>
          <p:nvPicPr>
            <p:cNvPr id="5" name="Picture 7" descr="C:\Users\Надя\Downloads\0857c62980e373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556" r="100000"/>
                      </a14:imgEffect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5452" y="4868300"/>
              <a:ext cx="1096545" cy="1242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9" descr="C:\Users\Надя\Downloads\0857c62980e3734 (1)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64458" y1="55246" x2="64458" y2="55246"/>
                          <a14:foregroundMark x1="71084" y1="60814" x2="71084" y2="60814"/>
                          <a14:foregroundMark x1="67871" y1="72163" x2="67871" y2="72163"/>
                          <a14:foregroundMark x1="67068" y1="74518" x2="67068" y2="74518"/>
                          <a14:foregroundMark x1="65663" y1="71949" x2="65663" y2="71949"/>
                          <a14:foregroundMark x1="73293" y1="52248" x2="73293" y2="52248"/>
                          <a14:foregroundMark x1="76305" y1="59529" x2="76305" y2="59529"/>
                          <a14:foregroundMark x1="76707" y1="66809" x2="76707" y2="66809"/>
                          <a14:foregroundMark x1="59839" y1="67024" x2="59839" y2="67024"/>
                          <a14:foregroundMark x1="57028" y1="59529" x2="57028" y2="59529"/>
                          <a14:foregroundMark x1="59237" y1="51178" x2="59237" y2="51178"/>
                          <a14:foregroundMark x1="66466" y1="49465" x2="66466" y2="49465"/>
                          <a14:foregroundMark x1="36747" y1="22698" x2="36747" y2="22698"/>
                          <a14:foregroundMark x1="35944" y1="10278" x2="35944" y2="10278"/>
                          <a14:foregroundMark x1="22088" y1="5782" x2="22088" y2="5782"/>
                          <a14:foregroundMark x1="10843" y1="12420" x2="10843" y2="12420"/>
                          <a14:foregroundMark x1="7831" y1="22912" x2="7831" y2="22912"/>
                          <a14:foregroundMark x1="13454" y1="37473" x2="13454" y2="37473"/>
                          <a14:foregroundMark x1="23293" y1="38758" x2="24498" y2="38758"/>
                          <a14:foregroundMark x1="33133" y1="36831" x2="33133" y2="36831"/>
                          <a14:foregroundMark x1="37952" y1="31906" x2="37952" y2="31263"/>
                          <a14:foregroundMark x1="29116" y1="22056" x2="29116" y2="22056"/>
                          <a14:foregroundMark x1="21486" y1="17345" x2="21486" y2="17345"/>
                          <a14:foregroundMark x1="18072" y1="20557" x2="18072" y2="20557"/>
                          <a14:foregroundMark x1="17470" y1="22698" x2="17470" y2="22698"/>
                          <a14:foregroundMark x1="14056" y1="9636" x2="14056" y2="9636"/>
                          <a14:foregroundMark x1="18474" y1="9850" x2="18474" y2="9850"/>
                          <a14:foregroundMark x1="25301" y1="10064" x2="26104" y2="10064"/>
                          <a14:foregroundMark x1="30522" y1="10921" x2="30522" y2="10921"/>
                          <a14:foregroundMark x1="34538" y1="14775" x2="35542" y2="14989"/>
                          <a14:foregroundMark x1="38755" y1="16916" x2="38755" y2="16916"/>
                          <a14:foregroundMark x1="39558" y1="20343" x2="39558" y2="20343"/>
                          <a14:foregroundMark x1="41767" y1="23126" x2="41767" y2="23126"/>
                          <a14:foregroundMark x1="29317" y1="37259" x2="29317" y2="37259"/>
                          <a14:foregroundMark x1="21486" y1="42184" x2="21486" y2="42184"/>
                          <a14:foregroundMark x1="12851" y1="40899" x2="12851" y2="40899"/>
                          <a14:foregroundMark x1="8032" y1="30407" x2="8032" y2="30407"/>
                          <a14:foregroundMark x1="4819" y1="32548" x2="4819" y2="32548"/>
                          <a14:foregroundMark x1="9839" y1="29336" x2="10040" y2="28908"/>
                          <a14:foregroundMark x1="10040" y1="19272" x2="10040" y2="18415"/>
                          <a14:foregroundMark x1="6426" y1="11349" x2="6426" y2="11349"/>
                          <a14:foregroundMark x1="13655" y1="14561" x2="13655" y2="14561"/>
                          <a14:foregroundMark x1="14458" y1="5567" x2="14458" y2="5567"/>
                          <a14:foregroundMark x1="14458" y1="2784" x2="14458" y2="2784"/>
                          <a14:foregroundMark x1="19880" y1="5996" x2="19880" y2="5996"/>
                          <a14:foregroundMark x1="26104" y1="5782" x2="26104" y2="5782"/>
                          <a14:foregroundMark x1="25301" y1="2570" x2="25301" y2="2570"/>
                          <a14:foregroundMark x1="33133" y1="7066" x2="33133" y2="7066"/>
                          <a14:foregroundMark x1="38956" y1="28480" x2="38956" y2="28480"/>
                          <a14:foregroundMark x1="34137" y1="33405" x2="34137" y2="33405"/>
                          <a14:foregroundMark x1="31325" y1="43255" x2="31325" y2="43255"/>
                          <a14:foregroundMark x1="38353" y1="33619" x2="38353" y2="33619"/>
                          <a14:foregroundMark x1="27309" y1="37687" x2="27309" y2="37687"/>
                          <a14:foregroundMark x1="23494" y1="43255" x2="23494" y2="43255"/>
                          <a14:foregroundMark x1="19679" y1="38116" x2="19679" y2="38116"/>
                          <a14:foregroundMark x1="12851" y1="33405" x2="12851" y2="33405"/>
                          <a14:foregroundMark x1="16354" y1="21490" x2="16354" y2="21490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7488" y="5211328"/>
              <a:ext cx="1527464" cy="1432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410079" y="3266903"/>
            <a:ext cx="3855070" cy="800821"/>
            <a:chOff x="382245" y="569739"/>
            <a:chExt cx="3855070" cy="800821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4" t="58933" r="30953" b="11932"/>
            <a:stretch/>
          </p:blipFill>
          <p:spPr>
            <a:xfrm>
              <a:off x="2522390" y="574799"/>
              <a:ext cx="975923" cy="787358"/>
            </a:xfrm>
            <a:prstGeom prst="rect">
              <a:avLst/>
            </a:prstGeom>
          </p:spPr>
        </p:pic>
        <p:cxnSp>
          <p:nvCxnSpPr>
            <p:cNvPr id="9" name="Прямая со стрелкой 8"/>
            <p:cNvCxnSpPr/>
            <p:nvPr/>
          </p:nvCxnSpPr>
          <p:spPr>
            <a:xfrm>
              <a:off x="1968360" y="997406"/>
              <a:ext cx="570788" cy="0"/>
            </a:xfrm>
            <a:prstGeom prst="straightConnector1">
              <a:avLst/>
            </a:prstGeom>
            <a:ln w="34925">
              <a:solidFill>
                <a:srgbClr val="0000CC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33560" y="791576"/>
              <a:ext cx="1234800" cy="400110"/>
            </a:xfrm>
            <a:prstGeom prst="rect">
              <a:avLst/>
            </a:prstGeom>
            <a:solidFill>
              <a:schemeClr val="bg1">
                <a:lumMod val="95000"/>
                <a:alpha val="61961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Century Gothic" pitchFamily="34" charset="0"/>
                </a:rPr>
                <a:t>ШКОЛА</a:t>
              </a:r>
              <a:endParaRPr lang="ru-RU" sz="2000" b="1" dirty="0">
                <a:latin typeface="Century Gothic" pitchFamily="34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82245" y="569739"/>
              <a:ext cx="3855070" cy="800821"/>
            </a:xfrm>
            <a:prstGeom prst="rect">
              <a:avLst/>
            </a:prstGeom>
            <a:noFill/>
            <a:ln w="12700">
              <a:solidFill>
                <a:srgbClr val="0F9BB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itchFamily="34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29684" y="1535478"/>
            <a:ext cx="4006864" cy="950297"/>
            <a:chOff x="4084861" y="575650"/>
            <a:chExt cx="4006864" cy="950297"/>
          </a:xfrm>
        </p:grpSpPr>
        <p:sp>
          <p:nvSpPr>
            <p:cNvPr id="14" name="TextBox 13"/>
            <p:cNvSpPr txBox="1"/>
            <p:nvPr/>
          </p:nvSpPr>
          <p:spPr>
            <a:xfrm>
              <a:off x="6474768" y="764562"/>
              <a:ext cx="1616957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b="1" dirty="0" smtClean="0">
                  <a:latin typeface="Century Gothic" pitchFamily="34" charset="0"/>
                  <a:cs typeface="Arial" panose="020B0604020202020204" pitchFamily="34" charset="0"/>
                </a:rPr>
                <a:t>Среднее профессиональное образование</a:t>
              </a:r>
              <a:endParaRPr lang="ru-RU" sz="900" b="1" dirty="0">
                <a:latin typeface="Century Gothic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188018" y="875326"/>
              <a:ext cx="1188000" cy="400110"/>
            </a:xfrm>
            <a:prstGeom prst="rect">
              <a:avLst/>
            </a:prstGeom>
            <a:solidFill>
              <a:schemeClr val="bg1">
                <a:lumMod val="95000"/>
                <a:alpha val="61961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Century Gothic" pitchFamily="34" charset="0"/>
                </a:rPr>
                <a:t>ШКОЛА</a:t>
              </a:r>
              <a:endParaRPr lang="ru-RU" sz="2000" b="1" dirty="0">
                <a:latin typeface="Century Gothic" pitchFamily="34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084861" y="575650"/>
              <a:ext cx="3828952" cy="950297"/>
            </a:xfrm>
            <a:prstGeom prst="rect">
              <a:avLst/>
            </a:prstGeom>
            <a:noFill/>
            <a:ln w="12700">
              <a:solidFill>
                <a:srgbClr val="0F9BB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itchFamily="34" charset="0"/>
              </a:endParaRPr>
            </a:p>
          </p:txBody>
        </p:sp>
        <p:cxnSp>
          <p:nvCxnSpPr>
            <p:cNvPr id="16" name="Прямая со стрелкой 15"/>
            <p:cNvCxnSpPr/>
            <p:nvPr/>
          </p:nvCxnSpPr>
          <p:spPr>
            <a:xfrm>
              <a:off x="5384485" y="1087288"/>
              <a:ext cx="394974" cy="1"/>
            </a:xfrm>
            <a:prstGeom prst="straightConnector1">
              <a:avLst/>
            </a:prstGeom>
            <a:ln w="34925">
              <a:solidFill>
                <a:srgbClr val="0000CC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>
            <a:off x="419876" y="2575030"/>
            <a:ext cx="3838760" cy="628525"/>
            <a:chOff x="8178239" y="942059"/>
            <a:chExt cx="3838760" cy="628525"/>
          </a:xfrm>
        </p:grpSpPr>
        <p:sp>
          <p:nvSpPr>
            <p:cNvPr id="19" name="TextBox 18"/>
            <p:cNvSpPr txBox="1"/>
            <p:nvPr/>
          </p:nvSpPr>
          <p:spPr>
            <a:xfrm>
              <a:off x="8521269" y="1064587"/>
              <a:ext cx="1233288" cy="400110"/>
            </a:xfrm>
            <a:prstGeom prst="rect">
              <a:avLst/>
            </a:prstGeom>
            <a:solidFill>
              <a:schemeClr val="bg1">
                <a:lumMod val="95000"/>
                <a:alpha val="61961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Century Gothic" pitchFamily="34" charset="0"/>
                </a:rPr>
                <a:t>ШКОЛА</a:t>
              </a:r>
              <a:endParaRPr lang="ru-RU" sz="2000" b="1" dirty="0">
                <a:latin typeface="Century Gothic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395089" y="1077424"/>
              <a:ext cx="1234800" cy="400110"/>
            </a:xfrm>
            <a:prstGeom prst="rect">
              <a:avLst/>
            </a:prstGeom>
            <a:solidFill>
              <a:schemeClr val="bg1">
                <a:lumMod val="95000"/>
                <a:alpha val="61961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Century Gothic" pitchFamily="34" charset="0"/>
                </a:rPr>
                <a:t>ШКОЛА</a:t>
              </a:r>
              <a:endParaRPr lang="ru-RU" sz="2000" b="1" dirty="0">
                <a:latin typeface="Century Gothic" pitchFamily="34" charset="0"/>
              </a:endParaRPr>
            </a:p>
          </p:txBody>
        </p:sp>
        <p:cxnSp>
          <p:nvCxnSpPr>
            <p:cNvPr id="21" name="Прямая со стрелкой 20"/>
            <p:cNvCxnSpPr>
              <a:endCxn id="20" idx="1"/>
            </p:cNvCxnSpPr>
            <p:nvPr/>
          </p:nvCxnSpPr>
          <p:spPr>
            <a:xfrm>
              <a:off x="9779954" y="1276414"/>
              <a:ext cx="615135" cy="1065"/>
            </a:xfrm>
            <a:prstGeom prst="straightConnector1">
              <a:avLst/>
            </a:prstGeom>
            <a:ln w="34925">
              <a:solidFill>
                <a:srgbClr val="0000CC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Прямоугольник 21"/>
            <p:cNvSpPr/>
            <p:nvPr/>
          </p:nvSpPr>
          <p:spPr>
            <a:xfrm>
              <a:off x="8178239" y="942059"/>
              <a:ext cx="3838760" cy="628525"/>
            </a:xfrm>
            <a:prstGeom prst="rect">
              <a:avLst/>
            </a:prstGeom>
            <a:noFill/>
            <a:ln w="12700">
              <a:solidFill>
                <a:srgbClr val="0F9BB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Century Gothic" pitchFamily="34" charset="0"/>
              </a:endParaRPr>
            </a:p>
          </p:txBody>
        </p:sp>
      </p:grpSp>
      <p:grpSp>
        <p:nvGrpSpPr>
          <p:cNvPr id="1024" name="Группа 1023"/>
          <p:cNvGrpSpPr/>
          <p:nvPr/>
        </p:nvGrpSpPr>
        <p:grpSpPr>
          <a:xfrm>
            <a:off x="410080" y="4152805"/>
            <a:ext cx="3855069" cy="881379"/>
            <a:chOff x="6696304" y="3810818"/>
            <a:chExt cx="3855069" cy="88137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4" t="10203" r="9869" b="37204"/>
            <a:stretch/>
          </p:blipFill>
          <p:spPr bwMode="auto">
            <a:xfrm>
              <a:off x="8766443" y="3813394"/>
              <a:ext cx="915417" cy="839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5" name="Группа 24"/>
            <p:cNvGrpSpPr/>
            <p:nvPr/>
          </p:nvGrpSpPr>
          <p:grpSpPr>
            <a:xfrm>
              <a:off x="6696304" y="3810818"/>
              <a:ext cx="3855069" cy="881379"/>
              <a:chOff x="444521" y="575837"/>
              <a:chExt cx="3855069" cy="881379"/>
            </a:xfrm>
          </p:grpSpPr>
          <p:cxnSp>
            <p:nvCxnSpPr>
              <p:cNvPr id="27" name="Прямая со стрелкой 26"/>
              <p:cNvCxnSpPr>
                <a:stCxn id="28" idx="3"/>
              </p:cNvCxnSpPr>
              <p:nvPr/>
            </p:nvCxnSpPr>
            <p:spPr>
              <a:xfrm>
                <a:off x="2016004" y="1075589"/>
                <a:ext cx="570788" cy="0"/>
              </a:xfrm>
              <a:prstGeom prst="straightConnector1">
                <a:avLst/>
              </a:prstGeom>
              <a:ln w="34925">
                <a:solidFill>
                  <a:srgbClr val="0000CC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781204" y="875534"/>
                <a:ext cx="1234800" cy="400110"/>
              </a:xfrm>
              <a:prstGeom prst="rect">
                <a:avLst/>
              </a:prstGeom>
              <a:solidFill>
                <a:schemeClr val="bg1">
                  <a:lumMod val="95000"/>
                  <a:alpha val="61961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 smtClean="0">
                    <a:latin typeface="Century Gothic" pitchFamily="34" charset="0"/>
                  </a:rPr>
                  <a:t>ШКОЛА</a:t>
                </a:r>
                <a:endParaRPr lang="ru-RU" sz="2000" b="1" dirty="0">
                  <a:latin typeface="Century Gothic" pitchFamily="34" charset="0"/>
                </a:endParaRPr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>
                <a:off x="444521" y="575837"/>
                <a:ext cx="3855069" cy="881379"/>
              </a:xfrm>
              <a:prstGeom prst="rect">
                <a:avLst/>
              </a:prstGeom>
              <a:noFill/>
              <a:ln w="12700">
                <a:solidFill>
                  <a:srgbClr val="0F9BB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Century Gothic" pitchFamily="34" charset="0"/>
                </a:endParaRPr>
              </a:p>
            </p:txBody>
          </p:sp>
        </p:grpSp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91" t="66067" r="34942" b="7974"/>
            <a:stretch/>
          </p:blipFill>
          <p:spPr bwMode="auto">
            <a:xfrm>
              <a:off x="9802563" y="3979626"/>
              <a:ext cx="535363" cy="617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4" name="Picture 2" descr="https://sun9-18.userapi.com/c848620/v848620160/726f3/Zms07KEa8c4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5" t="3517" b="3159"/>
          <a:stretch/>
        </p:blipFill>
        <p:spPr bwMode="auto">
          <a:xfrm>
            <a:off x="4589549" y="1555527"/>
            <a:ext cx="3562057" cy="2400300"/>
          </a:xfrm>
          <a:prstGeom prst="rect">
            <a:avLst/>
          </a:prstGeom>
          <a:noFill/>
          <a:ln w="3175">
            <a:solidFill>
              <a:srgbClr val="71E0F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du.tomsk.gov.ru/uploads/272/8536517d53330efc6c638190de11a2513f33b281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4" t="3311" r="8033"/>
          <a:stretch/>
        </p:blipFill>
        <p:spPr bwMode="auto">
          <a:xfrm>
            <a:off x="4875721" y="4175360"/>
            <a:ext cx="3275885" cy="2293114"/>
          </a:xfrm>
          <a:prstGeom prst="rect">
            <a:avLst/>
          </a:prstGeom>
          <a:noFill/>
          <a:ln w="3175">
            <a:solidFill>
              <a:srgbClr val="71E0F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Группа 42"/>
          <p:cNvGrpSpPr/>
          <p:nvPr/>
        </p:nvGrpSpPr>
        <p:grpSpPr>
          <a:xfrm>
            <a:off x="245881" y="5149734"/>
            <a:ext cx="4922870" cy="1413654"/>
            <a:chOff x="381074" y="4568698"/>
            <a:chExt cx="4922870" cy="1413654"/>
          </a:xfrm>
        </p:grpSpPr>
        <p:grpSp>
          <p:nvGrpSpPr>
            <p:cNvPr id="44" name="Группа 43"/>
            <p:cNvGrpSpPr/>
            <p:nvPr/>
          </p:nvGrpSpPr>
          <p:grpSpPr>
            <a:xfrm>
              <a:off x="519873" y="4826269"/>
              <a:ext cx="2604933" cy="1078963"/>
              <a:chOff x="2433714" y="662135"/>
              <a:chExt cx="2604210" cy="1078963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2433714" y="662135"/>
                <a:ext cx="931246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ru-RU" sz="3600" b="1" dirty="0" smtClean="0">
                    <a:solidFill>
                      <a:srgbClr val="0076A0"/>
                    </a:solidFill>
                    <a:latin typeface="Century Gothic" panose="020B0502020202020204" pitchFamily="34" charset="0"/>
                  </a:rPr>
                  <a:t>45</a:t>
                </a:r>
                <a:r>
                  <a:rPr lang="ru-RU" sz="2000" b="1" dirty="0" smtClean="0">
                    <a:solidFill>
                      <a:srgbClr val="005C39"/>
                    </a:solidFill>
                    <a:latin typeface="Century Gothic" panose="020B0502020202020204" pitchFamily="34" charset="0"/>
                  </a:rPr>
                  <a:t> </a:t>
                </a:r>
                <a:endParaRPr lang="ru-RU" sz="1400" dirty="0" smtClean="0">
                  <a:solidFill>
                    <a:srgbClr val="005C39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3017512" y="786468"/>
                <a:ext cx="1999668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11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общеобразовательных</a:t>
                </a:r>
                <a:r>
                  <a:rPr lang="ru-RU" sz="105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1100" spc="6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организаций</a:t>
                </a:r>
                <a:endParaRPr lang="ru-RU" sz="1100" spc="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2961781" y="1337234"/>
                <a:ext cx="2076143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11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организаций – партнеров </a:t>
                </a:r>
                <a:endParaRPr lang="ru-RU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2434926" y="1094767"/>
                <a:ext cx="18748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600" b="1" dirty="0" smtClean="0">
                    <a:solidFill>
                      <a:srgbClr val="00AE88"/>
                    </a:solidFill>
                    <a:latin typeface="Century Gothic" panose="020B0502020202020204" pitchFamily="34" charset="0"/>
                  </a:rPr>
                  <a:t>16</a:t>
                </a:r>
                <a:r>
                  <a:rPr lang="ru-RU" sz="20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</a:rPr>
                  <a:t> </a:t>
                </a:r>
                <a:endParaRPr lang="ru-RU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45" name="Прямоугольник 44"/>
            <p:cNvSpPr/>
            <p:nvPr/>
          </p:nvSpPr>
          <p:spPr>
            <a:xfrm>
              <a:off x="393577" y="4877837"/>
              <a:ext cx="2189420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endParaRPr lang="ru-RU" sz="1050" i="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6" name="Группа 45"/>
            <p:cNvGrpSpPr/>
            <p:nvPr/>
          </p:nvGrpSpPr>
          <p:grpSpPr>
            <a:xfrm>
              <a:off x="3035097" y="4843615"/>
              <a:ext cx="2268847" cy="973211"/>
              <a:chOff x="3157310" y="5281897"/>
              <a:chExt cx="2268847" cy="973211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3157310" y="5281897"/>
                <a:ext cx="21039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800" b="1" dirty="0" smtClean="0">
                    <a:solidFill>
                      <a:srgbClr val="DE3F53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4 293</a:t>
                </a:r>
                <a:r>
                  <a:rPr lang="ru-RU" sz="3200" b="1" dirty="0" smtClean="0">
                    <a:solidFill>
                      <a:srgbClr val="DE3F53"/>
                    </a:solidFill>
                    <a:latin typeface="Century Gothic" panose="020B0502020202020204" pitchFamily="34" charset="0"/>
                  </a:rPr>
                  <a:t> </a:t>
                </a:r>
                <a:endParaRPr lang="ru-RU" sz="2000" dirty="0" smtClean="0">
                  <a:solidFill>
                    <a:srgbClr val="DE3F53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3193882" y="5947331"/>
                <a:ext cx="223227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1" dirty="0" smtClean="0">
                    <a:latin typeface="Century Gothic" panose="020B0502020202020204" pitchFamily="34" charset="0"/>
                  </a:rPr>
                  <a:t>ОБУЧАЮЩИХСЯ</a:t>
                </a:r>
                <a:endParaRPr lang="ru-RU" sz="1400" b="1" dirty="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47" name="Группа 46"/>
            <p:cNvGrpSpPr/>
            <p:nvPr/>
          </p:nvGrpSpPr>
          <p:grpSpPr>
            <a:xfrm>
              <a:off x="382334" y="5855940"/>
              <a:ext cx="4558901" cy="126412"/>
              <a:chOff x="376836" y="5831493"/>
              <a:chExt cx="4558901" cy="126412"/>
            </a:xfrm>
          </p:grpSpPr>
          <p:sp>
            <p:nvSpPr>
              <p:cNvPr id="49" name="Прямоугольник 48"/>
              <p:cNvSpPr/>
              <p:nvPr/>
            </p:nvSpPr>
            <p:spPr>
              <a:xfrm>
                <a:off x="376836" y="5832287"/>
                <a:ext cx="1006537" cy="102466"/>
              </a:xfrm>
              <a:prstGeom prst="rect">
                <a:avLst/>
              </a:prstGeom>
              <a:solidFill>
                <a:srgbClr val="C6DA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1057533" y="5832563"/>
                <a:ext cx="945582" cy="115119"/>
              </a:xfrm>
              <a:prstGeom prst="rect">
                <a:avLst/>
              </a:prstGeom>
              <a:solidFill>
                <a:srgbClr val="DE3F5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1730801" y="5832287"/>
                <a:ext cx="1068631" cy="125618"/>
              </a:xfrm>
              <a:prstGeom prst="rect">
                <a:avLst/>
              </a:prstGeom>
              <a:solidFill>
                <a:srgbClr val="FC8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2363998" y="5832288"/>
                <a:ext cx="1374235" cy="102466"/>
              </a:xfrm>
              <a:prstGeom prst="rect">
                <a:avLst/>
              </a:prstGeom>
              <a:solidFill>
                <a:srgbClr val="2BDD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3049948" y="5831493"/>
                <a:ext cx="1301690" cy="99306"/>
              </a:xfrm>
              <a:prstGeom prst="rect">
                <a:avLst/>
              </a:prstGeom>
              <a:solidFill>
                <a:srgbClr val="00AE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3946493" y="5831493"/>
                <a:ext cx="989244" cy="109942"/>
              </a:xfrm>
              <a:prstGeom prst="rect">
                <a:avLst/>
              </a:prstGeom>
              <a:solidFill>
                <a:srgbClr val="0F9B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8" name="Прямоугольник 47"/>
            <p:cNvSpPr/>
            <p:nvPr/>
          </p:nvSpPr>
          <p:spPr>
            <a:xfrm>
              <a:off x="381074" y="4568698"/>
              <a:ext cx="4560162" cy="1399366"/>
            </a:xfrm>
            <a:prstGeom prst="rect">
              <a:avLst/>
            </a:prstGeom>
            <a:noFill/>
            <a:ln w="38100">
              <a:solidFill>
                <a:srgbClr val="0F9B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5" name="Прямоугольник 34"/>
          <p:cNvSpPr/>
          <p:nvPr/>
        </p:nvSpPr>
        <p:spPr>
          <a:xfrm>
            <a:off x="409565" y="5178796"/>
            <a:ext cx="42414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latin typeface="Century Gothic" panose="020B0502020202020204" pitchFamily="34" charset="0"/>
                <a:cs typeface="Arial" panose="020B0604020202020204" pitchFamily="34" charset="0"/>
              </a:rPr>
              <a:t>Реализация предметной области «Технология», на базе организаций, имеющих высокооснащенные ученико-места в 2019-2020 </a:t>
            </a:r>
            <a:r>
              <a:rPr lang="ru-RU" sz="800" dirty="0" err="1">
                <a:latin typeface="Century Gothic" panose="020B0502020202020204" pitchFamily="34" charset="0"/>
                <a:cs typeface="Arial" panose="020B0604020202020204" pitchFamily="34" charset="0"/>
              </a:rPr>
              <a:t>уч.году</a:t>
            </a:r>
            <a:endParaRPr lang="ru-RU" sz="8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Picture 14" descr="https://portal.iv-edu.ru/dep/mouojuga/yugskiyrn_talickaya/commondocs/%D0%A1%D0%B0%D0%B9%D1%82/%D0%A2%D0%BE%D1%87%D0%BA%D0%B0%20%D0%A0%D0%BE%D1%81%D1%82%D0%B0/%D0%93%D0%B0%D0%BB%D0%B5%D1%80%D0%B5%D1%8F/%D0%9B%D0%BE%D0%B3%D0%BE%D1%82%D0%B8%D0%BF%20%D0%A2%D0%BE%D1%87%D0%BA%D0%B0%20%D0%A0%D0%BE%D1%81%D1%82%D0%B0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" t="9464" r="6746" b="43098"/>
          <a:stretch/>
        </p:blipFill>
        <p:spPr bwMode="auto">
          <a:xfrm>
            <a:off x="8380311" y="1370771"/>
            <a:ext cx="3560434" cy="116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284" y="2682652"/>
            <a:ext cx="3856183" cy="2753337"/>
          </a:xfrm>
          <a:prstGeom prst="rect">
            <a:avLst/>
          </a:prstGeom>
        </p:spPr>
      </p:pic>
      <p:sp>
        <p:nvSpPr>
          <p:cNvPr id="71" name="Прямоугольник 23"/>
          <p:cNvSpPr>
            <a:spLocks noChangeArrowheads="1"/>
          </p:cNvSpPr>
          <p:nvPr/>
        </p:nvSpPr>
        <p:spPr bwMode="auto">
          <a:xfrm>
            <a:off x="8221284" y="5531638"/>
            <a:ext cx="3888000" cy="720000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noFill/>
          </a:ln>
        </p:spPr>
        <p:txBody>
          <a:bodyPr wrap="square" anchor="ctr">
            <a:spAutoFit/>
          </a:bodyPr>
          <a:lstStyle>
            <a:lvl1pPr defTabSz="8858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 defTabSz="8858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 defTabSz="8858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 defTabSz="8858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 defTabSz="885825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8858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8858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8858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8858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ts val="900"/>
              </a:spcBef>
            </a:pPr>
            <a:r>
              <a:rPr lang="ru-RU" altLang="ru-RU" sz="1200" b="1" dirty="0">
                <a:solidFill>
                  <a:srgbClr val="333E48"/>
                </a:solidFill>
                <a:latin typeface="Century Gothic" panose="020B0502020202020204" pitchFamily="34" charset="0"/>
              </a:rPr>
              <a:t>2019: </a:t>
            </a:r>
            <a:r>
              <a:rPr lang="ru-RU" altLang="ru-RU" b="1" dirty="0">
                <a:solidFill>
                  <a:srgbClr val="FF0000"/>
                </a:solidFill>
                <a:latin typeface="Century Gothic" panose="020B0502020202020204" pitchFamily="34" charset="0"/>
              </a:rPr>
              <a:t>29 школ </a:t>
            </a:r>
            <a:r>
              <a:rPr lang="ru-RU" altLang="ru-RU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(</a:t>
            </a:r>
            <a:r>
              <a:rPr lang="ru-RU" altLang="ru-RU" b="1" dirty="0">
                <a:solidFill>
                  <a:srgbClr val="FF0000"/>
                </a:solidFill>
                <a:latin typeface="Century Gothic" panose="020B0502020202020204" pitchFamily="34" charset="0"/>
              </a:rPr>
              <a:t>12,5 </a:t>
            </a:r>
            <a:r>
              <a:rPr lang="ru-RU" altLang="ru-RU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тыс.человек</a:t>
            </a:r>
            <a:r>
              <a:rPr lang="ru-RU" altLang="ru-RU" b="1" dirty="0">
                <a:solidFill>
                  <a:srgbClr val="FF0000"/>
                </a:solidFill>
                <a:latin typeface="Century Gothic" panose="020B0502020202020204" pitchFamily="34" charset="0"/>
              </a:rPr>
              <a:t>)</a:t>
            </a:r>
          </a:p>
          <a:p>
            <a:pPr>
              <a:spcBef>
                <a:spcPts val="900"/>
              </a:spcBef>
            </a:pPr>
            <a:r>
              <a:rPr lang="ru-RU" altLang="ru-RU" sz="1200" b="1" dirty="0">
                <a:solidFill>
                  <a:srgbClr val="333E48"/>
                </a:solidFill>
                <a:latin typeface="Century Gothic" panose="020B0502020202020204" pitchFamily="34" charset="0"/>
              </a:rPr>
              <a:t>2020: </a:t>
            </a:r>
            <a:r>
              <a:rPr lang="ru-RU" altLang="ru-RU" b="1" dirty="0" smtClean="0">
                <a:solidFill>
                  <a:srgbClr val="333E48"/>
                </a:solidFill>
                <a:latin typeface="Century Gothic" panose="020B0502020202020204" pitchFamily="34" charset="0"/>
              </a:rPr>
              <a:t>31 школа (26,5 </a:t>
            </a:r>
            <a:r>
              <a:rPr lang="ru-RU" altLang="ru-RU" b="1" dirty="0" err="1" smtClean="0">
                <a:solidFill>
                  <a:srgbClr val="333E48"/>
                </a:solidFill>
                <a:latin typeface="Century Gothic" panose="020B0502020202020204" pitchFamily="34" charset="0"/>
              </a:rPr>
              <a:t>тыс.человек</a:t>
            </a:r>
            <a:r>
              <a:rPr lang="ru-RU" altLang="ru-RU" b="1" dirty="0" smtClean="0">
                <a:solidFill>
                  <a:srgbClr val="333E48"/>
                </a:solidFill>
                <a:latin typeface="Century Gothic" panose="020B0502020202020204" pitchFamily="34" charset="0"/>
              </a:rPr>
              <a:t>)</a:t>
            </a:r>
            <a:endParaRPr lang="ru-RU" altLang="ru-RU" b="1" dirty="0" smtClean="0">
              <a:solidFill>
                <a:srgbClr val="333E4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97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</TotalTime>
  <Words>608</Words>
  <Application>Microsoft Office PowerPoint</Application>
  <PresentationFormat>Широкоэкранный</PresentationFormat>
  <Paragraphs>99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 Алексеевна Филипповна</dc:creator>
  <cp:lastModifiedBy>Слушатель</cp:lastModifiedBy>
  <cp:revision>72</cp:revision>
  <dcterms:created xsi:type="dcterms:W3CDTF">2020-08-09T11:11:15Z</dcterms:created>
  <dcterms:modified xsi:type="dcterms:W3CDTF">2020-08-28T01:46:27Z</dcterms:modified>
</cp:coreProperties>
</file>